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52" r:id="rId1"/>
  </p:sldMasterIdLst>
  <p:notesMasterIdLst>
    <p:notesMasterId r:id="rId38"/>
  </p:notesMasterIdLst>
  <p:handoutMasterIdLst>
    <p:handoutMasterId r:id="rId39"/>
  </p:handoutMasterIdLst>
  <p:sldIdLst>
    <p:sldId id="329" r:id="rId2"/>
    <p:sldId id="330" r:id="rId3"/>
    <p:sldId id="331" r:id="rId4"/>
    <p:sldId id="346" r:id="rId5"/>
    <p:sldId id="347" r:id="rId6"/>
    <p:sldId id="348" r:id="rId7"/>
    <p:sldId id="279" r:id="rId8"/>
    <p:sldId id="281" r:id="rId9"/>
    <p:sldId id="283" r:id="rId10"/>
    <p:sldId id="326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340" r:id="rId19"/>
    <p:sldId id="339" r:id="rId20"/>
    <p:sldId id="333" r:id="rId21"/>
    <p:sldId id="334" r:id="rId22"/>
    <p:sldId id="336" r:id="rId23"/>
    <p:sldId id="313" r:id="rId24"/>
    <p:sldId id="293" r:id="rId25"/>
    <p:sldId id="341" r:id="rId26"/>
    <p:sldId id="297" r:id="rId27"/>
    <p:sldId id="342" r:id="rId28"/>
    <p:sldId id="344" r:id="rId29"/>
    <p:sldId id="325" r:id="rId30"/>
    <p:sldId id="345" r:id="rId31"/>
    <p:sldId id="300" r:id="rId32"/>
    <p:sldId id="343" r:id="rId33"/>
    <p:sldId id="338" r:id="rId34"/>
    <p:sldId id="337" r:id="rId35"/>
    <p:sldId id="305" r:id="rId36"/>
    <p:sldId id="30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850D"/>
    <a:srgbClr val="E78019"/>
    <a:srgbClr val="E96217"/>
    <a:srgbClr val="F4910C"/>
    <a:srgbClr val="CCD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01" autoAdjust="0"/>
    <p:restoredTop sz="94953" autoAdjust="0"/>
  </p:normalViewPr>
  <p:slideViewPr>
    <p:cSldViewPr>
      <p:cViewPr>
        <p:scale>
          <a:sx n="98" d="100"/>
          <a:sy n="98" d="100"/>
        </p:scale>
        <p:origin x="368" y="-1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5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880"/>
    </p:cViewPr>
  </p:sorterViewPr>
  <p:notesViewPr>
    <p:cSldViewPr>
      <p:cViewPr varScale="1">
        <p:scale>
          <a:sx n="56" d="100"/>
          <a:sy n="56" d="100"/>
        </p:scale>
        <p:origin x="215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48A183-27CE-4772-A367-913CB208427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0E98C586-29C7-45F5-B7C6-181BD7BC0AEA}">
      <dgm:prSet phldrT="[Text]" custT="1"/>
      <dgm:spPr>
        <a:solidFill>
          <a:srgbClr val="92D050">
            <a:alpha val="98000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</a:rPr>
            <a:t>Focus on delivery</a:t>
          </a:r>
          <a:endParaRPr lang="en-US" sz="3200" b="1" dirty="0">
            <a:solidFill>
              <a:schemeClr val="tx1"/>
            </a:solidFill>
          </a:endParaRPr>
        </a:p>
      </dgm:t>
    </dgm:pt>
    <dgm:pt modelId="{54FD85FB-AF48-43CD-B89B-45E5BF3A3105}" type="parTrans" cxnId="{BE0680BD-2195-4599-BEF7-DFC243BBC7C5}">
      <dgm:prSet/>
      <dgm:spPr/>
      <dgm:t>
        <a:bodyPr/>
        <a:lstStyle/>
        <a:p>
          <a:endParaRPr lang="en-US"/>
        </a:p>
      </dgm:t>
    </dgm:pt>
    <dgm:pt modelId="{72B9D625-3DD8-490E-B5BC-63CDC36CE042}" type="sibTrans" cxnId="{BE0680BD-2195-4599-BEF7-DFC243BBC7C5}">
      <dgm:prSet/>
      <dgm:spPr/>
      <dgm:t>
        <a:bodyPr/>
        <a:lstStyle/>
        <a:p>
          <a:endParaRPr lang="en-US"/>
        </a:p>
      </dgm:t>
    </dgm:pt>
    <dgm:pt modelId="{CA068162-DA78-4ADE-963E-48CC05586FBC}">
      <dgm:prSet phldrT="[Text]" custT="1"/>
      <dgm:spPr>
        <a:solidFill>
          <a:schemeClr val="tx2">
            <a:lumMod val="40000"/>
            <a:lumOff val="6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1800" b="1" dirty="0" smtClean="0"/>
        </a:p>
        <a:p>
          <a:endParaRPr lang="en-US" sz="3200" b="1" dirty="0" smtClean="0">
            <a:solidFill>
              <a:schemeClr val="tx1"/>
            </a:solidFill>
          </a:endParaRPr>
        </a:p>
        <a:p>
          <a:r>
            <a:rPr lang="en-US" sz="3200" b="1" dirty="0" smtClean="0">
              <a:solidFill>
                <a:schemeClr val="tx1"/>
              </a:solidFill>
            </a:rPr>
            <a:t>Focus on Stability</a:t>
          </a:r>
        </a:p>
        <a:p>
          <a:endParaRPr lang="en-US" sz="2400" b="1" dirty="0" smtClean="0">
            <a:solidFill>
              <a:srgbClr val="7030A0"/>
            </a:solidFill>
          </a:endParaRPr>
        </a:p>
      </dgm:t>
    </dgm:pt>
    <dgm:pt modelId="{04B15345-C4D2-46B2-A237-3018044D23EF}" type="parTrans" cxnId="{C4B90464-4DB8-42C7-A64A-2CCBCC2E6CAF}">
      <dgm:prSet/>
      <dgm:spPr/>
      <dgm:t>
        <a:bodyPr/>
        <a:lstStyle/>
        <a:p>
          <a:endParaRPr lang="en-US"/>
        </a:p>
      </dgm:t>
    </dgm:pt>
    <dgm:pt modelId="{E4319BAA-7BB8-4ABF-948C-BC6185ED0B24}" type="sibTrans" cxnId="{C4B90464-4DB8-42C7-A64A-2CCBCC2E6CAF}">
      <dgm:prSet/>
      <dgm:spPr/>
      <dgm:t>
        <a:bodyPr/>
        <a:lstStyle/>
        <a:p>
          <a:endParaRPr lang="en-US"/>
        </a:p>
      </dgm:t>
    </dgm:pt>
    <dgm:pt modelId="{E1ECF979-7D6E-4F16-829F-B6E7705A3A8E}">
      <dgm:prSet phldrT="[Text]" custT="1"/>
      <dgm:spPr>
        <a:solidFill>
          <a:srgbClr val="00B0F0">
            <a:alpha val="80000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</a:rPr>
            <a:t>Ever-changing demands</a:t>
          </a:r>
          <a:endParaRPr lang="en-US" sz="3200" b="1" dirty="0">
            <a:solidFill>
              <a:schemeClr val="tx1"/>
            </a:solidFill>
          </a:endParaRPr>
        </a:p>
      </dgm:t>
    </dgm:pt>
    <dgm:pt modelId="{BB5EA32E-C19C-424C-A02D-A02283E97E9F}" type="sibTrans" cxnId="{D6A8F026-8836-4B61-B5A5-DACCED14A99E}">
      <dgm:prSet/>
      <dgm:spPr/>
      <dgm:t>
        <a:bodyPr/>
        <a:lstStyle/>
        <a:p>
          <a:endParaRPr lang="en-US"/>
        </a:p>
      </dgm:t>
    </dgm:pt>
    <dgm:pt modelId="{D6F21903-2A3F-42BC-A683-A01312A9BEB8}" type="parTrans" cxnId="{D6A8F026-8836-4B61-B5A5-DACCED14A99E}">
      <dgm:prSet/>
      <dgm:spPr/>
      <dgm:t>
        <a:bodyPr/>
        <a:lstStyle/>
        <a:p>
          <a:endParaRPr lang="en-US"/>
        </a:p>
      </dgm:t>
    </dgm:pt>
    <dgm:pt modelId="{E1205AD2-AA85-4954-9A9C-989987F5F18B}" type="pres">
      <dgm:prSet presAssocID="{3C48A183-27CE-4772-A367-913CB2084279}" presName="Name0" presStyleCnt="0">
        <dgm:presLayoutVars>
          <dgm:chMax val="7"/>
          <dgm:dir/>
          <dgm:resizeHandles val="exact"/>
        </dgm:presLayoutVars>
      </dgm:prSet>
      <dgm:spPr/>
    </dgm:pt>
    <dgm:pt modelId="{0DD23236-D7F2-4853-9A0A-E187B52112D2}" type="pres">
      <dgm:prSet presAssocID="{3C48A183-27CE-4772-A367-913CB2084279}" presName="ellipse1" presStyleLbl="vennNode1" presStyleIdx="0" presStyleCnt="3" custLinFactNeighborX="8142" custLinFactNeighborY="2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1D55E2-F68C-45FB-80BB-084B167EC627}" type="pres">
      <dgm:prSet presAssocID="{3C48A183-27CE-4772-A367-913CB2084279}" presName="ellipse2" presStyleLbl="vennNode1" presStyleIdx="1" presStyleCnt="3" custLinFactNeighborX="3938" custLinFactNeighborY="-29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5E009-ACFA-45DE-8AE0-C390DF2023E8}" type="pres">
      <dgm:prSet presAssocID="{3C48A183-27CE-4772-A367-913CB2084279}" presName="ellipse3" presStyleLbl="vennNode1" presStyleIdx="2" presStyleCnt="3" custLinFactNeighborX="-9923" custLinFactNeighborY="-39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0680BD-2195-4599-BEF7-DFC243BBC7C5}" srcId="{3C48A183-27CE-4772-A367-913CB2084279}" destId="{0E98C586-29C7-45F5-B7C6-181BD7BC0AEA}" srcOrd="0" destOrd="0" parTransId="{54FD85FB-AF48-43CD-B89B-45E5BF3A3105}" sibTransId="{72B9D625-3DD8-490E-B5BC-63CDC36CE042}"/>
    <dgm:cxn modelId="{D6A8F026-8836-4B61-B5A5-DACCED14A99E}" srcId="{3C48A183-27CE-4772-A367-913CB2084279}" destId="{E1ECF979-7D6E-4F16-829F-B6E7705A3A8E}" srcOrd="2" destOrd="0" parTransId="{D6F21903-2A3F-42BC-A683-A01312A9BEB8}" sibTransId="{BB5EA32E-C19C-424C-A02D-A02283E97E9F}"/>
    <dgm:cxn modelId="{03C1A423-B1E4-314B-8AA6-0452358FF2B3}" type="presOf" srcId="{CA068162-DA78-4ADE-963E-48CC05586FBC}" destId="{541D55E2-F68C-45FB-80BB-084B167EC627}" srcOrd="0" destOrd="0" presId="urn:microsoft.com/office/officeart/2005/8/layout/rings+Icon"/>
    <dgm:cxn modelId="{6AAE6F9A-9450-2B4D-987B-5F257EEA646F}" type="presOf" srcId="{E1ECF979-7D6E-4F16-829F-B6E7705A3A8E}" destId="{A7E5E009-ACFA-45DE-8AE0-C390DF2023E8}" srcOrd="0" destOrd="0" presId="urn:microsoft.com/office/officeart/2005/8/layout/rings+Icon"/>
    <dgm:cxn modelId="{C4B90464-4DB8-42C7-A64A-2CCBCC2E6CAF}" srcId="{3C48A183-27CE-4772-A367-913CB2084279}" destId="{CA068162-DA78-4ADE-963E-48CC05586FBC}" srcOrd="1" destOrd="0" parTransId="{04B15345-C4D2-46B2-A237-3018044D23EF}" sibTransId="{E4319BAA-7BB8-4ABF-948C-BC6185ED0B24}"/>
    <dgm:cxn modelId="{28D6B078-79C4-DC4E-885E-E8E95315294C}" type="presOf" srcId="{0E98C586-29C7-45F5-B7C6-181BD7BC0AEA}" destId="{0DD23236-D7F2-4853-9A0A-E187B52112D2}" srcOrd="0" destOrd="0" presId="urn:microsoft.com/office/officeart/2005/8/layout/rings+Icon"/>
    <dgm:cxn modelId="{9E30D6E0-5082-7A45-8A98-C1F67FDA6596}" type="presOf" srcId="{3C48A183-27CE-4772-A367-913CB2084279}" destId="{E1205AD2-AA85-4954-9A9C-989987F5F18B}" srcOrd="0" destOrd="0" presId="urn:microsoft.com/office/officeart/2005/8/layout/rings+Icon"/>
    <dgm:cxn modelId="{41C17011-EB2E-664A-B3CC-1888316A0124}" type="presParOf" srcId="{E1205AD2-AA85-4954-9A9C-989987F5F18B}" destId="{0DD23236-D7F2-4853-9A0A-E187B52112D2}" srcOrd="0" destOrd="0" presId="urn:microsoft.com/office/officeart/2005/8/layout/rings+Icon"/>
    <dgm:cxn modelId="{877D2143-8DC2-E440-847F-E02AD16D7ED0}" type="presParOf" srcId="{E1205AD2-AA85-4954-9A9C-989987F5F18B}" destId="{541D55E2-F68C-45FB-80BB-084B167EC627}" srcOrd="1" destOrd="0" presId="urn:microsoft.com/office/officeart/2005/8/layout/rings+Icon"/>
    <dgm:cxn modelId="{11DB8A58-C4B1-D947-AAD4-495F45DC0CC4}" type="presParOf" srcId="{E1205AD2-AA85-4954-9A9C-989987F5F18B}" destId="{A7E5E009-ACFA-45DE-8AE0-C390DF2023E8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23236-D7F2-4853-9A0A-E187B52112D2}">
      <dsp:nvSpPr>
        <dsp:cNvPr id="0" name=""/>
        <dsp:cNvSpPr/>
      </dsp:nvSpPr>
      <dsp:spPr>
        <a:xfrm>
          <a:off x="551578" y="7862"/>
          <a:ext cx="2879921" cy="2879879"/>
        </a:xfrm>
        <a:prstGeom prst="ellipse">
          <a:avLst/>
        </a:prstGeom>
        <a:solidFill>
          <a:srgbClr val="92D050">
            <a:alpha val="98000"/>
          </a:srgb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Focus on delivery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973333" y="429611"/>
        <a:ext cx="2036411" cy="2036381"/>
      </dsp:txXfrm>
    </dsp:sp>
    <dsp:sp modelId="{541D55E2-F68C-45FB-80BB-084B167EC627}">
      <dsp:nvSpPr>
        <dsp:cNvPr id="0" name=""/>
        <dsp:cNvSpPr/>
      </dsp:nvSpPr>
      <dsp:spPr>
        <a:xfrm>
          <a:off x="1912827" y="1835216"/>
          <a:ext cx="2879921" cy="2879879"/>
        </a:xfrm>
        <a:prstGeom prst="ellipse">
          <a:avLst/>
        </a:prstGeom>
        <a:solidFill>
          <a:schemeClr val="tx2">
            <a:lumMod val="40000"/>
            <a:lumOff val="60000"/>
            <a:alpha val="5000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b="1" kern="1200" dirty="0" smtClean="0">
            <a:solidFill>
              <a:schemeClr val="tx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Focus on Stability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rgbClr val="7030A0"/>
            </a:solidFill>
          </a:endParaRPr>
        </a:p>
      </dsp:txBody>
      <dsp:txXfrm>
        <a:off x="2334582" y="2256965"/>
        <a:ext cx="2036411" cy="2036381"/>
      </dsp:txXfrm>
    </dsp:sp>
    <dsp:sp modelId="{A7E5E009-ACFA-45DE-8AE0-C390DF2023E8}">
      <dsp:nvSpPr>
        <dsp:cNvPr id="0" name=""/>
        <dsp:cNvSpPr/>
      </dsp:nvSpPr>
      <dsp:spPr>
        <a:xfrm>
          <a:off x="2994209" y="0"/>
          <a:ext cx="2879921" cy="2879879"/>
        </a:xfrm>
        <a:prstGeom prst="ellipse">
          <a:avLst/>
        </a:prstGeom>
        <a:solidFill>
          <a:srgbClr val="00B0F0">
            <a:alpha val="80000"/>
          </a:srgb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Ever-changing demands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3415964" y="421749"/>
        <a:ext cx="2036411" cy="2036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8535C-2646-4023-8358-D5E3A3903E34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F9E21-0084-447A-807D-EA65922E40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55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22305-F57C-458F-8FA3-E27839FB7307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F7E1C-70CA-4303-88FB-816A14DE30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013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s://www.youtube.com/watch?v=PMiTVUDiNQ4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FA465-966F-4CC8-966E-B3AEA7D085B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57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4"/>
            <a:endParaRPr lang="en-US" altLang="en-US" dirty="0">
              <a:latin typeface="Arial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730F75F2-BF57-4A22-9F07-CD35B265DC2E}" type="slidenum">
              <a:rPr lang="en-US" altLang="en-US" sz="1200" smtClean="0"/>
              <a:pPr/>
              <a:t>11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1139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9CDE7D30-61C4-448B-AC19-532A51D03261}" type="slidenum">
              <a:rPr lang="en-US" altLang="en-US" sz="1200" smtClean="0"/>
              <a:pPr/>
              <a:t>12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45570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BBA70DE-ED78-44F2-A716-0AAD41689C55}" type="slidenum">
              <a:rPr lang="en-US" altLang="en-US" sz="1200" smtClean="0"/>
              <a:pPr/>
              <a:t>13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296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B01F0D2-8E88-4C2B-AAD1-6789FCF907E2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82321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918A5C9-F07A-4490-BDD4-53F0D8F2990E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7292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1F616E6-6DED-405A-A877-FE609B1B7DD2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1849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918A5C9-F07A-4490-BDD4-53F0D8F2990E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93590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B554EE5-2655-4E8E-B40F-9EE8DC50FA43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205491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B554EE5-2655-4E8E-B40F-9EE8DC50FA43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1708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0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FA465-966F-4CC8-966E-B3AEA7D085B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44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1C970236-9F45-4187-921C-B4108C44C676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52759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https://www.youtube.com/watch?v=PMiTVUDiNQ4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7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345E17F-D175-42DB-88D5-1E81E7C260B9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25502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3216CAD-18F7-4C32-9D1F-D36C5A6AE502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87366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918A5C9-F07A-4490-BDD4-53F0D8F2990E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8041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415EF46C-ADA2-4CC0-96D8-4510D48EB52C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60087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415EF46C-ADA2-4CC0-96D8-4510D48EB52C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94142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3216CAD-18F7-4C32-9D1F-D36C5A6AE502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93510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2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84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latin typeface="Arial" pitchFamily="34" charset="0"/>
              </a:rPr>
              <a:t>DevOps movement came a long way since</a:t>
            </a:r>
            <a:r>
              <a:rPr lang="en-US" altLang="en-US" baseline="0" dirty="0" smtClean="0">
                <a:latin typeface="Arial" pitchFamily="34" charset="0"/>
              </a:rPr>
              <a:t> 2009.</a:t>
            </a:r>
            <a:endParaRPr lang="en-US" altLang="en-US" dirty="0" smtClean="0">
              <a:latin typeface="Arial" pitchFamily="34" charset="0"/>
            </a:endParaRPr>
          </a:p>
          <a:p>
            <a:r>
              <a:rPr lang="en-US" altLang="en-US" dirty="0" smtClean="0">
                <a:latin typeface="Arial" pitchFamily="34" charset="0"/>
              </a:rPr>
              <a:t>2009 – 10 deploys per day at Flickr</a:t>
            </a:r>
          </a:p>
          <a:p>
            <a:r>
              <a:rPr lang="en-US" altLang="en-US" dirty="0" smtClean="0">
                <a:latin typeface="Arial" pitchFamily="34" charset="0"/>
              </a:rPr>
              <a:t>2011 – 11.6 sec </a:t>
            </a:r>
            <a:r>
              <a:rPr lang="en-US" altLang="en-US" dirty="0" smtClean="0">
                <a:latin typeface="Arial" pitchFamily="34" charset="0"/>
                <a:sym typeface="Wingdings" pitchFamily="2" charset="2"/>
              </a:rPr>
              <a:t> over 7 K deployments per day</a:t>
            </a:r>
          </a:p>
          <a:p>
            <a:r>
              <a:rPr lang="en-US" altLang="en-US" dirty="0" smtClean="0">
                <a:latin typeface="Arial" pitchFamily="34" charset="0"/>
                <a:sym typeface="Wingdings" pitchFamily="2" charset="2"/>
              </a:rPr>
              <a:t>2015 – Information from DevOps Enterprise summit. – all these companies are implementing </a:t>
            </a:r>
            <a:r>
              <a:rPr lang="en-US" altLang="en-US" dirty="0" err="1" smtClean="0">
                <a:latin typeface="Arial" pitchFamily="34" charset="0"/>
                <a:sym typeface="Wingdings" pitchFamily="2" charset="2"/>
              </a:rPr>
              <a:t>Devops</a:t>
            </a:r>
            <a:r>
              <a:rPr lang="en-US" altLang="en-US" dirty="0" smtClean="0">
                <a:latin typeface="Arial" pitchFamily="34" charset="0"/>
                <a:sym typeface="Wingdings" pitchFamily="2" charset="2"/>
              </a:rPr>
              <a:t> practices now and accelerating their delivery of services.</a:t>
            </a:r>
          </a:p>
          <a:p>
            <a:endParaRPr lang="en-US" altLang="en-US" dirty="0" smtClean="0">
              <a:latin typeface="Arial" pitchFamily="34" charset="0"/>
              <a:sym typeface="Wingdings" pitchFamily="2" charset="2"/>
            </a:endParaRPr>
          </a:p>
          <a:p>
            <a:r>
              <a:rPr lang="en-US" altLang="en-US" dirty="0" smtClean="0">
                <a:latin typeface="Arial" pitchFamily="34" charset="0"/>
                <a:sym typeface="Wingdings" pitchFamily="2" charset="2"/>
              </a:rPr>
              <a:t>And if the Department of Homeland Security can do it, so can you!</a:t>
            </a:r>
            <a:br>
              <a:rPr lang="en-US" altLang="en-US" dirty="0" smtClean="0">
                <a:latin typeface="Arial" pitchFamily="34" charset="0"/>
                <a:sym typeface="Wingdings" pitchFamily="2" charset="2"/>
              </a:rPr>
            </a:br>
            <a:endParaRPr lang="en-US" altLang="en-US" dirty="0" smtClean="0">
              <a:latin typeface="Arial" pitchFamily="34" charset="0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78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5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74B1BEB-C1E7-46B4-83C6-359D88553894}" type="slidenum">
              <a:rPr lang="en-US" altLang="en-US" sz="1200" smtClean="0"/>
              <a:pPr/>
              <a:t>36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33968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96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1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1298FF9E-2C69-4DCA-AFF2-0FD241065711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7934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294EB7BC-9E84-4A5E-A168-B2CE4C1FCEEC}" type="slidenum">
              <a:rPr lang="en-US" altLang="en-US" sz="1200" smtClean="0"/>
              <a:pPr/>
              <a:t>8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8630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6A3F351-E4B3-46BD-9CC5-B12860F22E58}" type="slidenum">
              <a:rPr lang="en-US" altLang="en-US" sz="1200" smtClean="0"/>
              <a:pPr/>
              <a:t>9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7154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F7E1C-70CA-4303-88FB-816A14DE304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E694C003-38E8-486A-9BFD-47E55D87241C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E059EAA3-934B-41DB-B3B1-806F4BE5CC37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79C96367-2F2B-4F6E-ACF4-15FA13738E10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horiz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391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92554EF7-D2E4-46FB-85D4-F3A86D9E3691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5B1C3F06-BE54-49E4-BCA3-CE73BE3595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84DB246E-8FD1-42FF-94A4-E4133095C37A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A93939D4-B818-4372-B1EE-7CB6D5BBC74A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2F35E438-4D0D-4834-B658-A90420491D98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76F8ADFA-7142-4015-85E6-1712F15FA709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43800" y="6200775"/>
            <a:ext cx="1104900" cy="476250"/>
          </a:xfrm>
          <a:prstGeom prst="rect">
            <a:avLst/>
          </a:prstGeom>
        </p:spPr>
        <p:txBody>
          <a:bodyPr/>
          <a:lstStyle/>
          <a:p>
            <a:fld id="{34A581E0-D653-4D78-A48F-41D80498BC7E}" type="datetime1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7391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3000" y="6353592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@DanaPylayeva</a:t>
            </a:r>
            <a:r>
              <a:rPr lang="en-US" sz="1400" baseline="0" dirty="0"/>
              <a:t> </a:t>
            </a:r>
            <a:r>
              <a:rPr lang="en-US" sz="1400" dirty="0"/>
              <a:t> </a:t>
            </a:r>
            <a:r>
              <a:rPr lang="en-US" sz="1100" dirty="0"/>
              <a:t>This work is licensed under a Creative Commons Attribution-Share Alike 3.0 Unported License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4" y="6324600"/>
            <a:ext cx="961426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53" r:id="rId1"/>
    <p:sldLayoutId id="2147484754" r:id="rId2"/>
    <p:sldLayoutId id="2147484755" r:id="rId3"/>
    <p:sldLayoutId id="2147484756" r:id="rId4"/>
    <p:sldLayoutId id="2147484757" r:id="rId5"/>
    <p:sldLayoutId id="2147484758" r:id="rId6"/>
    <p:sldLayoutId id="2147484759" r:id="rId7"/>
    <p:sldLayoutId id="2147484760" r:id="rId8"/>
    <p:sldLayoutId id="2147484761" r:id="rId9"/>
    <p:sldLayoutId id="2147484762" r:id="rId10"/>
    <p:sldLayoutId id="214748476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MiTVUDiNQ4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4.png"/><Relationship Id="rId9" Type="http://schemas.openxmlformats.org/officeDocument/2006/relationships/image" Target="../media/image8.png"/><Relationship Id="rId10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Chocolate, Lego, Scrum Game</a:t>
            </a:r>
            <a:br>
              <a:rPr lang="en-US" dirty="0" smtClean="0"/>
            </a:br>
            <a:r>
              <a:rPr lang="en-US" dirty="0" smtClean="0"/>
              <a:t>Gamemaster Slides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 r="23692"/>
          <a:stretch>
            <a:fillRect/>
          </a:stretch>
        </p:blipFill>
        <p:spPr bwMode="auto">
          <a:xfrm>
            <a:off x="6430870" y="152400"/>
            <a:ext cx="1400175" cy="409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358400" y="3948176"/>
            <a:ext cx="8377464" cy="242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en-US" sz="4800" b="1" dirty="0">
                <a:solidFill>
                  <a:srgbClr val="F7850D"/>
                </a:solidFill>
              </a:rPr>
              <a:t>Sys Admin</a:t>
            </a:r>
          </a:p>
          <a:p>
            <a:r>
              <a:rPr lang="en-US" altLang="en-US" sz="4800" b="1" dirty="0">
                <a:solidFill>
                  <a:srgbClr val="F7850D"/>
                </a:solidFill>
              </a:rPr>
              <a:t>Builds All Environments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t="4404" r="678" b="7159"/>
          <a:stretch/>
        </p:blipFill>
        <p:spPr>
          <a:xfrm>
            <a:off x="2362200" y="152400"/>
            <a:ext cx="4068670" cy="41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itle 6"/>
          <p:cNvSpPr>
            <a:spLocks noGrp="1"/>
          </p:cNvSpPr>
          <p:nvPr>
            <p:ph type="title"/>
          </p:nvPr>
        </p:nvSpPr>
        <p:spPr>
          <a:xfrm>
            <a:off x="304800" y="0"/>
            <a:ext cx="3581400" cy="68580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800" b="1" dirty="0">
                <a:solidFill>
                  <a:srgbClr val="F7850D"/>
                </a:solidFill>
                <a:latin typeface="Verdana" pitchFamily="34" charset="0"/>
              </a:rPr>
              <a:t>Dev Team Builds a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/>
          <a:stretch/>
        </p:blipFill>
        <p:spPr>
          <a:xfrm>
            <a:off x="4025403" y="0"/>
            <a:ext cx="5118597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0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28600"/>
            <a:ext cx="5124450" cy="4703012"/>
          </a:xfrm>
          <a:prstGeom prst="rect">
            <a:avLst/>
          </a:prstGeom>
        </p:spPr>
      </p:pic>
      <p:sp>
        <p:nvSpPr>
          <p:cNvPr id="22530" name="Title 6"/>
          <p:cNvSpPr>
            <a:spLocks noGrp="1"/>
          </p:cNvSpPr>
          <p:nvPr>
            <p:ph type="title"/>
          </p:nvPr>
        </p:nvSpPr>
        <p:spPr>
          <a:xfrm>
            <a:off x="0" y="4325143"/>
            <a:ext cx="9144000" cy="2551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4800" b="1" dirty="0">
                <a:solidFill>
                  <a:srgbClr val="F7850D"/>
                </a:solidFill>
                <a:latin typeface="Verdana" pitchFamily="34" charset="0"/>
              </a:rPr>
              <a:t>Release Engineer Builds a Deployment Package</a:t>
            </a:r>
          </a:p>
        </p:txBody>
      </p:sp>
    </p:spTree>
    <p:extLst>
      <p:ext uri="{BB962C8B-B14F-4D97-AF65-F5344CB8AC3E}">
        <p14:creationId xmlns:p14="http://schemas.microsoft.com/office/powerpoint/2010/main" val="38086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11111" r="62030" b="24444"/>
          <a:stretch/>
        </p:blipFill>
        <p:spPr>
          <a:xfrm rot="1092524">
            <a:off x="770418" y="1170012"/>
            <a:ext cx="2895600" cy="441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38600" y="422164"/>
            <a:ext cx="4946101" cy="5509200"/>
          </a:xfrm>
          <a:prstGeom prst="rect">
            <a:avLst/>
          </a:prstGeom>
          <a:noFill/>
          <a:effectLst>
            <a:innerShdw blurRad="63500" dist="50800" dir="16200000">
              <a:schemeClr val="bg1">
                <a:lumMod val="75000"/>
                <a:lumOff val="25000"/>
                <a:alpha val="50000"/>
              </a:scheme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 Owner </a:t>
            </a:r>
          </a:p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 paid</a:t>
            </a:r>
          </a:p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the Business </a:t>
            </a:r>
          </a:p>
          <a:p>
            <a:pPr algn="ctr"/>
            <a:r>
              <a:rPr lang="en-US" sz="4400" b="1" dirty="0">
                <a:ln w="31750">
                  <a:noFill/>
                </a:ln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products are delivered into production.</a:t>
            </a:r>
          </a:p>
        </p:txBody>
      </p:sp>
    </p:spTree>
    <p:extLst>
      <p:ext uri="{BB962C8B-B14F-4D97-AF65-F5344CB8AC3E}">
        <p14:creationId xmlns:p14="http://schemas.microsoft.com/office/powerpoint/2010/main" val="10749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>
          <a:xfrm>
            <a:off x="1295400" y="19050"/>
            <a:ext cx="7164388" cy="117792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b="1" dirty="0">
                <a:latin typeface="Verdana" pitchFamily="34" charset="0"/>
              </a:rPr>
              <a:t>Sprint 1: Cyclical Value Delivery With Scrum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52400" y="1756567"/>
            <a:ext cx="4724400" cy="3892550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 and Ops are separate teams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 Admin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controls release schedule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</a:t>
            </a:r>
          </a:p>
          <a:p>
            <a:pPr marL="457200" indent="-457200">
              <a:buNone/>
              <a:defRPr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end of the Sprint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75820"/>
            <a:ext cx="4192588" cy="405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"/>
          <p:cNvSpPr>
            <a:spLocks noGrp="1"/>
          </p:cNvSpPr>
          <p:nvPr>
            <p:ph type="title"/>
          </p:nvPr>
        </p:nvSpPr>
        <p:spPr>
          <a:xfrm>
            <a:off x="838200" y="2286000"/>
            <a:ext cx="7696200" cy="2362200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6000" b="1" dirty="0">
                <a:latin typeface="Verdana" pitchFamily="34" charset="0"/>
              </a:rPr>
              <a:t>What Will You Change For Sprint 2?</a:t>
            </a:r>
          </a:p>
        </p:txBody>
      </p:sp>
    </p:spTree>
    <p:extLst>
      <p:ext uri="{BB962C8B-B14F-4D97-AF65-F5344CB8AC3E}">
        <p14:creationId xmlns:p14="http://schemas.microsoft.com/office/powerpoint/2010/main" val="193707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>
          <a:xfrm>
            <a:off x="1600199" y="0"/>
            <a:ext cx="7578725" cy="1196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b="1" dirty="0"/>
              <a:t>Sprint 2: Optimizing the Scrum Team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7170" y="1676400"/>
            <a:ext cx="4809630" cy="40687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Move </a:t>
            </a: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the left - learn about security issues </a:t>
            </a: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implementation.</a:t>
            </a:r>
          </a:p>
          <a:p>
            <a:pPr>
              <a:defRPr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defRPr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First release into production: Only </a:t>
            </a:r>
            <a:r>
              <a:rPr lang="en-US" sz="2800" b="1" dirty="0">
                <a:solidFill>
                  <a:srgbClr val="E9621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 Engineer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36" y="1676400"/>
            <a:ext cx="3971398" cy="384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"/>
          <p:cNvSpPr>
            <a:spLocks noGrp="1"/>
          </p:cNvSpPr>
          <p:nvPr>
            <p:ph type="title"/>
          </p:nvPr>
        </p:nvSpPr>
        <p:spPr>
          <a:xfrm>
            <a:off x="0" y="803910"/>
            <a:ext cx="9144000" cy="5577840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How Was </a:t>
            </a:r>
            <a:b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</a:br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Sprint 2 </a:t>
            </a:r>
            <a:b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</a:br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For Your Team?</a:t>
            </a:r>
          </a:p>
        </p:txBody>
      </p:sp>
    </p:spTree>
    <p:extLst>
      <p:ext uri="{BB962C8B-B14F-4D97-AF65-F5344CB8AC3E}">
        <p14:creationId xmlns:p14="http://schemas.microsoft.com/office/powerpoint/2010/main" val="34604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19400"/>
            <a:ext cx="7772400" cy="1143000"/>
          </a:xfrm>
        </p:spPr>
        <p:txBody>
          <a:bodyPr/>
          <a:lstStyle/>
          <a:p>
            <a:r>
              <a:rPr lang="en-US" dirty="0" smtClean="0"/>
              <a:t>10 min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4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9600" y="2362200"/>
            <a:ext cx="78486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6000" b="1" dirty="0" smtClean="0">
                <a:solidFill>
                  <a:srgbClr val="F7850D"/>
                </a:solidFill>
                <a:latin typeface="Verdana" pitchFamily="34" charset="0"/>
              </a:rPr>
              <a:t>Introduction to DevOps</a:t>
            </a:r>
            <a:endParaRPr lang="en-US" altLang="en-US" sz="6000" b="1" dirty="0">
              <a:solidFill>
                <a:srgbClr val="F7850D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dana.pylayeva\Downloads\silhouettes-776667_19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600" y="838200"/>
            <a:ext cx="8021271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</a:rPr>
              <a:t>Turn and Talk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779" y="114300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</a:t>
            </a:r>
            <a:r>
              <a:rPr lang="en-US" sz="2800" b="1" dirty="0"/>
              <a:t> </a:t>
            </a:r>
            <a:r>
              <a:rPr lang="en-US" sz="2800" b="1" dirty="0" smtClean="0"/>
              <a:t>is</a:t>
            </a:r>
          </a:p>
          <a:p>
            <a:pPr algn="ctr"/>
            <a:r>
              <a:rPr lang="en-US" sz="2800" b="1" dirty="0" smtClean="0"/>
              <a:t> your name?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93959" y="141851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</a:t>
            </a:r>
            <a:r>
              <a:rPr lang="en-US" sz="2800" b="1" dirty="0"/>
              <a:t> </a:t>
            </a:r>
            <a:r>
              <a:rPr lang="en-US" sz="2800" b="1" dirty="0" smtClean="0"/>
              <a:t>is</a:t>
            </a:r>
          </a:p>
          <a:p>
            <a:pPr algn="ctr"/>
            <a:r>
              <a:rPr lang="en-US" sz="2800" b="1" dirty="0" smtClean="0"/>
              <a:t> your role?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06789" y="1143000"/>
            <a:ext cx="2209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</a:t>
            </a:r>
            <a:r>
              <a:rPr lang="en-US" sz="2800" b="1" dirty="0"/>
              <a:t> </a:t>
            </a:r>
            <a:r>
              <a:rPr lang="en-US" sz="2800" b="1" dirty="0" smtClean="0"/>
              <a:t>do you know about DevOps?</a:t>
            </a:r>
            <a:endParaRPr lang="en-US" sz="28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399" y="257833"/>
            <a:ext cx="8839201" cy="1027907"/>
          </a:xfrm>
        </p:spPr>
        <p:txBody>
          <a:bodyPr>
            <a:noAutofit/>
          </a:bodyPr>
          <a:lstStyle/>
          <a:p>
            <a:r>
              <a:rPr lang="en-US" b="1" dirty="0"/>
              <a:t>DevOps: Increased Speed 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589345" y="5910182"/>
            <a:ext cx="8193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latin typeface="Verdana" pitchFamily="34" charset="0"/>
              </a:rPr>
              <a:t>Source: Puppet Labs: State of DevOps Report 2016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05"/>
          <a:stretch/>
        </p:blipFill>
        <p:spPr>
          <a:xfrm>
            <a:off x="2209799" y="1285740"/>
            <a:ext cx="4724400" cy="46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1" name="TextBox 4"/>
          <p:cNvSpPr txBox="1">
            <a:spLocks noChangeArrowheads="1"/>
          </p:cNvSpPr>
          <p:nvPr/>
        </p:nvSpPr>
        <p:spPr bwMode="auto">
          <a:xfrm>
            <a:off x="589345" y="5910182"/>
            <a:ext cx="8193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latin typeface="Verdana" pitchFamily="34" charset="0"/>
              </a:rPr>
              <a:t>Source: Puppet Labs: State of DevOps Report 2016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7833"/>
            <a:ext cx="8991600" cy="1027907"/>
          </a:xfrm>
        </p:spPr>
        <p:txBody>
          <a:bodyPr>
            <a:noAutofit/>
          </a:bodyPr>
          <a:lstStyle/>
          <a:p>
            <a:r>
              <a:rPr lang="en-US" b="1" dirty="0"/>
              <a:t>DevOps: Increased Stability 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9"/>
          <a:stretch/>
        </p:blipFill>
        <p:spPr>
          <a:xfrm>
            <a:off x="2247899" y="1143000"/>
            <a:ext cx="4495801" cy="46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0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DevOps</a:t>
            </a:r>
            <a:endParaRPr lang="en-US" b="1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30480" y="2362200"/>
            <a:ext cx="9105900" cy="2862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3000" dirty="0" smtClean="0">
                <a:latin typeface="Verdana" pitchFamily="34" charset="0"/>
              </a:rPr>
              <a:t>“A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mix of patterns </a:t>
            </a:r>
            <a:r>
              <a:rPr lang="en-US" altLang="en-US" sz="3000" dirty="0" smtClean="0">
                <a:latin typeface="Verdana" pitchFamily="34" charset="0"/>
              </a:rPr>
              <a:t>intended to improve collaboration between development and operations. DevOps addresses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shared goals </a:t>
            </a:r>
            <a:r>
              <a:rPr lang="en-US" altLang="en-US" sz="3000" dirty="0" smtClean="0">
                <a:latin typeface="Verdana" pitchFamily="34" charset="0"/>
              </a:rPr>
              <a:t>and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incentives</a:t>
            </a:r>
            <a:r>
              <a:rPr lang="en-US" altLang="en-US" sz="3000" dirty="0" smtClean="0">
                <a:latin typeface="Verdana" pitchFamily="34" charset="0"/>
              </a:rPr>
              <a:t> as well as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shared processes </a:t>
            </a:r>
            <a:r>
              <a:rPr lang="en-US" altLang="en-US" sz="3000" dirty="0" smtClean="0">
                <a:latin typeface="Verdana" pitchFamily="34" charset="0"/>
              </a:rPr>
              <a:t>and </a:t>
            </a:r>
            <a:r>
              <a:rPr lang="en-US" altLang="en-US" sz="3000" dirty="0" smtClean="0">
                <a:solidFill>
                  <a:srgbClr val="F7850D"/>
                </a:solidFill>
                <a:latin typeface="Verdana" pitchFamily="34" charset="0"/>
              </a:rPr>
              <a:t>tools</a:t>
            </a:r>
            <a:r>
              <a:rPr lang="en-US" altLang="en-US" sz="3000" dirty="0" smtClean="0">
                <a:latin typeface="Verdana" pitchFamily="34" charset="0"/>
              </a:rPr>
              <a:t>.”</a:t>
            </a:r>
          </a:p>
          <a:p>
            <a:pPr algn="r"/>
            <a:r>
              <a:rPr lang="en-US" altLang="en-US" sz="3000" dirty="0" smtClean="0">
                <a:latin typeface="Verdana" pitchFamily="34" charset="0"/>
              </a:rPr>
              <a:t>~ Michael </a:t>
            </a:r>
            <a:r>
              <a:rPr lang="en-US" altLang="en-US" sz="3000" dirty="0" err="1" smtClean="0">
                <a:latin typeface="Verdana" pitchFamily="34" charset="0"/>
              </a:rPr>
              <a:t>Hüttermann</a:t>
            </a:r>
            <a:endParaRPr lang="en-US" altLang="en-US" sz="30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3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3333" r="4801" b="13333"/>
          <a:stretch/>
        </p:blipFill>
        <p:spPr>
          <a:xfrm>
            <a:off x="-1" y="0"/>
            <a:ext cx="9173261" cy="6934200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1219200"/>
            <a:ext cx="9173260" cy="1027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8800" dirty="0">
                <a:solidFill>
                  <a:srgbClr val="E96217"/>
                </a:solidFill>
                <a:latin typeface="Britannic Bold" pitchFamily="34" charset="0"/>
              </a:rPr>
              <a:t>Ready for DevOps? </a:t>
            </a:r>
            <a:br>
              <a:rPr lang="en-US" altLang="en-US" sz="8800" dirty="0">
                <a:solidFill>
                  <a:srgbClr val="E96217"/>
                </a:solidFill>
                <a:latin typeface="Britannic Bold" pitchFamily="34" charset="0"/>
              </a:rPr>
            </a:br>
            <a:r>
              <a:rPr lang="en-US" altLang="en-US" sz="8800" dirty="0">
                <a:latin typeface="Britannic Bold" pitchFamily="34" charset="0"/>
              </a:rPr>
              <a:t>How Do You</a:t>
            </a:r>
          </a:p>
        </p:txBody>
      </p:sp>
      <p:sp>
        <p:nvSpPr>
          <p:cNvPr id="5" name="TextBox 4"/>
          <p:cNvSpPr txBox="1"/>
          <p:nvPr/>
        </p:nvSpPr>
        <p:spPr>
          <a:xfrm rot="21076694">
            <a:off x="4183913" y="5440740"/>
            <a:ext cx="77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i="1" dirty="0">
                <a:latin typeface="Britannic Bold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099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9986" r="12201" b="3641"/>
          <a:stretch/>
        </p:blipFill>
        <p:spPr>
          <a:xfrm>
            <a:off x="302568" y="1124744"/>
            <a:ext cx="8460432" cy="4895915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29699" name="Title 2"/>
          <p:cNvSpPr>
            <a:spLocks noGrp="1"/>
          </p:cNvSpPr>
          <p:nvPr>
            <p:ph type="title"/>
          </p:nvPr>
        </p:nvSpPr>
        <p:spPr>
          <a:xfrm>
            <a:off x="1295400" y="0"/>
            <a:ext cx="7467600" cy="1196975"/>
          </a:xfrm>
        </p:spPr>
        <p:txBody>
          <a:bodyPr anchor="ctr"/>
          <a:lstStyle/>
          <a:p>
            <a:pPr algn="ctr"/>
            <a:r>
              <a:rPr lang="en-US" altLang="en-US" b="1" dirty="0">
                <a:latin typeface="Verdana" pitchFamily="34" charset="0"/>
              </a:rPr>
              <a:t>Optimize Your Flow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031916"/>
            <a:ext cx="9144000" cy="954107"/>
          </a:xfrm>
          <a:prstGeom prst="rect">
            <a:avLst/>
          </a:prstGeom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Where is your biggest bottleneck?</a:t>
            </a:r>
            <a:endParaRPr lang="en-US" sz="3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en-US" sz="2000" dirty="0"/>
              <a:t>“The Phoenix Project”</a:t>
            </a:r>
            <a:endParaRPr lang="en-US" sz="2000" b="1" dirty="0">
              <a:solidFill>
                <a:srgbClr val="E9621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 in action</a:t>
            </a:r>
            <a:endParaRPr lang="en-US" dirty="0"/>
          </a:p>
        </p:txBody>
      </p:sp>
      <p:pic>
        <p:nvPicPr>
          <p:cNvPr id="4" name="Content Placeholder 3">
            <a:hlinkClick r:id="rId3"/>
          </p:cNvPr>
          <p:cNvPicPr>
            <a:picLocks noGrp="1"/>
          </p:cNvPicPr>
          <p:nvPr>
            <p:ph sz="quarter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" r="4115" b="7626"/>
          <a:stretch/>
        </p:blipFill>
        <p:spPr bwMode="auto">
          <a:xfrm>
            <a:off x="1866900" y="1438420"/>
            <a:ext cx="5867399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1507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538" y="1395413"/>
            <a:ext cx="8323262" cy="47005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nut 20"/>
          <p:cNvSpPr/>
          <p:nvPr/>
        </p:nvSpPr>
        <p:spPr bwMode="auto">
          <a:xfrm rot="10800000">
            <a:off x="366116" y="1577477"/>
            <a:ext cx="8473084" cy="4694735"/>
          </a:xfrm>
          <a:prstGeom prst="donut">
            <a:avLst>
              <a:gd name="adj" fmla="val 11426"/>
            </a:avLst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352982" lon="1995176" rev="19495428"/>
            </a:camera>
            <a:lightRig rig="threePt" dir="t"/>
          </a:scene3d>
          <a:extLst/>
        </p:spPr>
        <p:txBody>
          <a:bodyPr lIns="69677" tIns="34839" rIns="69677" bIns="34839"/>
          <a:lstStyle/>
          <a:p>
            <a:pPr defTabSz="342338">
              <a:buClr>
                <a:srgbClr val="000000"/>
              </a:buClr>
              <a:buSzPct val="100000"/>
              <a:defRPr/>
            </a:pPr>
            <a:endParaRPr lang="en-US" sz="2700" dirty="0">
              <a:solidFill>
                <a:srgbClr val="FFC000"/>
              </a:solidFill>
              <a:latin typeface="Myriad Pro" charset="0"/>
              <a:ea typeface="ＭＳ Ｐゴシック" charset="0"/>
              <a:cs typeface="Arial Unicode MS" charset="0"/>
            </a:endParaRPr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2" y="2335213"/>
            <a:ext cx="749300" cy="207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7" y="2035175"/>
            <a:ext cx="476250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56374" y="3368676"/>
            <a:ext cx="1736725" cy="932133"/>
          </a:xfrm>
          <a:prstGeom prst="rect">
            <a:avLst/>
          </a:prstGeom>
          <a:noFill/>
        </p:spPr>
        <p:txBody>
          <a:bodyPr wrap="square" lIns="69677" tIns="34839" rIns="69677" bIns="34839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Scrum Team</a:t>
            </a:r>
          </a:p>
        </p:txBody>
      </p:sp>
      <p:sp>
        <p:nvSpPr>
          <p:cNvPr id="33799" name="TextBox 3"/>
          <p:cNvSpPr txBox="1">
            <a:spLocks noChangeArrowheads="1"/>
          </p:cNvSpPr>
          <p:nvPr/>
        </p:nvSpPr>
        <p:spPr bwMode="auto">
          <a:xfrm>
            <a:off x="2284412" y="1428751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4400" dirty="0">
                <a:solidFill>
                  <a:schemeClr val="bg1"/>
                </a:solidFill>
                <a:latin typeface="Verdana" pitchFamily="34" charset="0"/>
              </a:rPr>
              <a:t>Dev</a:t>
            </a:r>
          </a:p>
        </p:txBody>
      </p:sp>
      <p:sp>
        <p:nvSpPr>
          <p:cNvPr id="33800" name="TextBox 4"/>
          <p:cNvSpPr txBox="1">
            <a:spLocks noChangeArrowheads="1"/>
          </p:cNvSpPr>
          <p:nvPr/>
        </p:nvSpPr>
        <p:spPr bwMode="auto">
          <a:xfrm>
            <a:off x="5965824" y="1370806"/>
            <a:ext cx="122872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4400" dirty="0">
                <a:solidFill>
                  <a:schemeClr val="bg1"/>
                </a:solidFill>
                <a:latin typeface="Verdana" pitchFamily="34" charset="0"/>
              </a:rPr>
              <a:t>Ops</a:t>
            </a:r>
          </a:p>
        </p:txBody>
      </p:sp>
      <p:pic>
        <p:nvPicPr>
          <p:cNvPr id="33801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>
            <a:fillRect/>
          </a:stretch>
        </p:blipFill>
        <p:spPr bwMode="auto">
          <a:xfrm>
            <a:off x="6934200" y="2209800"/>
            <a:ext cx="581025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3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2" y="2071688"/>
            <a:ext cx="60007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4" name="Picture 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2" y="2362200"/>
            <a:ext cx="477838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5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981200"/>
            <a:ext cx="600075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56"/>
          <a:stretch>
            <a:fillRect/>
          </a:stretch>
        </p:blipFill>
        <p:spPr bwMode="auto">
          <a:xfrm>
            <a:off x="6378575" y="2325688"/>
            <a:ext cx="555625" cy="221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2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1" r="23479"/>
          <a:stretch>
            <a:fillRect/>
          </a:stretch>
        </p:blipFill>
        <p:spPr bwMode="auto">
          <a:xfrm>
            <a:off x="5715000" y="2325688"/>
            <a:ext cx="685800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3538" y="191293"/>
            <a:ext cx="8323262" cy="1027907"/>
          </a:xfrm>
        </p:spPr>
        <p:txBody>
          <a:bodyPr>
            <a:noAutofit/>
          </a:bodyPr>
          <a:lstStyle/>
          <a:p>
            <a:r>
              <a:rPr lang="en-US" b="1" dirty="0">
                <a:latin typeface="Verdana" charset="0"/>
                <a:ea typeface="Verdana" charset="0"/>
                <a:cs typeface="Verdana" charset="0"/>
              </a:rPr>
              <a:t>Enable Dev and Ops Collaboration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63538" y="5337958"/>
            <a:ext cx="8323262" cy="910442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en-US" b="1" dirty="0">
                <a:solidFill>
                  <a:srgbClr val="E96217"/>
                </a:solidFill>
              </a:rPr>
              <a:t>Cross-train, Build T-shaped skills</a:t>
            </a:r>
          </a:p>
        </p:txBody>
      </p:sp>
    </p:spTree>
    <p:extLst>
      <p:ext uri="{BB962C8B-B14F-4D97-AF65-F5344CB8AC3E}">
        <p14:creationId xmlns:p14="http://schemas.microsoft.com/office/powerpoint/2010/main" val="1475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827269" y="341511"/>
            <a:ext cx="7759337" cy="1120775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b="1" dirty="0">
                <a:latin typeface="Verdana" pitchFamily="34" charset="0"/>
              </a:rPr>
              <a:t>Sprint 3: DevOps  Transformation.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"/>
          </p:nvPr>
        </p:nvSpPr>
        <p:spPr>
          <a:xfrm>
            <a:off x="179388" y="2521346"/>
            <a:ext cx="4527550" cy="2667793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First steps toward DevOps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</a:t>
            </a:r>
            <a:r>
              <a:rPr lang="en-US" sz="2400" b="1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T-shaped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skills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Automate environments provisioning– anyone can do it!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Optimize the system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25" y="1981200"/>
            <a:ext cx="4106911" cy="39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"/>
          <p:cNvSpPr>
            <a:spLocks noGrp="1"/>
          </p:cNvSpPr>
          <p:nvPr>
            <p:ph type="title"/>
          </p:nvPr>
        </p:nvSpPr>
        <p:spPr>
          <a:xfrm>
            <a:off x="0" y="803910"/>
            <a:ext cx="9144000" cy="5577840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How Was </a:t>
            </a:r>
            <a:b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</a:br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Sprint </a:t>
            </a:r>
            <a:r>
              <a:rPr lang="en-US" altLang="en-US" sz="6000" b="1" dirty="0" smtClean="0">
                <a:latin typeface="Verdana" charset="0"/>
                <a:ea typeface="Verdana" charset="0"/>
                <a:cs typeface="Verdana" charset="0"/>
              </a:rPr>
              <a:t>3 </a:t>
            </a:r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</a:br>
            <a:r>
              <a:rPr lang="en-US" altLang="en-US" sz="6000" b="1" dirty="0">
                <a:latin typeface="Verdana" charset="0"/>
                <a:ea typeface="Verdana" charset="0"/>
                <a:cs typeface="Verdana" charset="0"/>
              </a:rPr>
              <a:t>For Your Team?</a:t>
            </a:r>
          </a:p>
        </p:txBody>
      </p:sp>
    </p:spTree>
    <p:extLst>
      <p:ext uri="{BB962C8B-B14F-4D97-AF65-F5344CB8AC3E}">
        <p14:creationId xmlns:p14="http://schemas.microsoft.com/office/powerpoint/2010/main" val="15414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3167890" cy="410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3657600" y="2045660"/>
            <a:ext cx="5327374" cy="327660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is-IS" sz="3600" dirty="0" smtClean="0"/>
              <a:t>…</a:t>
            </a:r>
            <a:r>
              <a:rPr lang="en-US" sz="3600" dirty="0" smtClean="0"/>
              <a:t>software development </a:t>
            </a:r>
            <a:r>
              <a:rPr lang="en-US" sz="3600" dirty="0"/>
              <a:t>strategy that optimizes </a:t>
            </a:r>
            <a:r>
              <a:rPr lang="en-US" sz="3600" dirty="0" smtClean="0"/>
              <a:t>your </a:t>
            </a:r>
            <a:r>
              <a:rPr lang="en-US" sz="3600" dirty="0"/>
              <a:t>delivery process to get high-quality, </a:t>
            </a:r>
            <a:r>
              <a:rPr lang="en-US" sz="3600" dirty="0" smtClean="0"/>
              <a:t>valuable </a:t>
            </a:r>
            <a:r>
              <a:rPr lang="en-US" sz="3600" dirty="0"/>
              <a:t>software delivered as quickly as </a:t>
            </a:r>
          </a:p>
          <a:p>
            <a:pPr marL="0" indent="0">
              <a:buNone/>
            </a:pPr>
            <a:r>
              <a:rPr lang="en-US" sz="3600" dirty="0" smtClean="0"/>
              <a:t>possible</a:t>
            </a:r>
            <a:r>
              <a:rPr lang="is-IS" sz="3600" dirty="0" smtClean="0"/>
              <a:t>…</a:t>
            </a:r>
            <a:r>
              <a:rPr lang="en-US" sz="3600" dirty="0" smtClean="0"/>
              <a:t>”</a:t>
            </a:r>
            <a:endParaRPr lang="en-US" sz="3600" dirty="0"/>
          </a:p>
          <a:p>
            <a:pPr marL="0" indent="0">
              <a:buNone/>
            </a:pPr>
            <a:r>
              <a:rPr lang="de-DE" sz="3600" dirty="0" smtClean="0"/>
              <a:t>                              Jez</a:t>
            </a:r>
            <a:r>
              <a:rPr lang="de-DE" sz="3600" dirty="0"/>
              <a:t> </a:t>
            </a:r>
            <a:r>
              <a:rPr lang="de-DE" sz="3600" dirty="0" smtClean="0"/>
              <a:t>Humble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6738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2060"/>
                </a:solidFill>
              </a:rPr>
              <a:t>Your Introduction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4800600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3200" dirty="0" smtClean="0">
                <a:solidFill>
                  <a:srgbClr val="FF0000"/>
                </a:solidFill>
                <a:latin typeface="Castellar" pitchFamily="18" charset="0"/>
              </a:rPr>
              <a:t>&lt;&lt;Use </a:t>
            </a:r>
            <a:r>
              <a:rPr lang="en-US" sz="3200" dirty="0" smtClean="0">
                <a:solidFill>
                  <a:srgbClr val="FF0000"/>
                </a:solidFill>
                <a:latin typeface="Castellar" pitchFamily="18" charset="0"/>
              </a:rPr>
              <a:t>Your favorite short introduction, </a:t>
            </a:r>
          </a:p>
          <a:p>
            <a:pPr algn="ctr">
              <a:buNone/>
            </a:pPr>
            <a:r>
              <a:rPr lang="en-US" sz="3200" dirty="0" smtClean="0">
                <a:solidFill>
                  <a:srgbClr val="FF0000"/>
                </a:solidFill>
                <a:latin typeface="Castellar" pitchFamily="18" charset="0"/>
              </a:rPr>
              <a:t>your twitter handle, </a:t>
            </a:r>
          </a:p>
          <a:p>
            <a:pPr algn="ctr">
              <a:buNone/>
            </a:pPr>
            <a:r>
              <a:rPr lang="en-US" sz="3200" dirty="0" smtClean="0">
                <a:solidFill>
                  <a:srgbClr val="FF0000"/>
                </a:solidFill>
                <a:latin typeface="Castellar" pitchFamily="18" charset="0"/>
              </a:rPr>
              <a:t>best way to contact </a:t>
            </a:r>
            <a:r>
              <a:rPr lang="en-US" sz="3200" dirty="0" smtClean="0">
                <a:solidFill>
                  <a:srgbClr val="FF0000"/>
                </a:solidFill>
                <a:latin typeface="Castellar" pitchFamily="18" charset="0"/>
              </a:rPr>
              <a:t>you&gt;&gt;</a:t>
            </a:r>
            <a:endParaRPr lang="en-US" sz="3200" dirty="0" smtClean="0">
              <a:solidFill>
                <a:srgbClr val="FF0000"/>
              </a:solidFill>
              <a:latin typeface="Castellar" pitchFamily="18" charset="0"/>
            </a:endParaRPr>
          </a:p>
          <a:p>
            <a:pPr algn="ctr"/>
            <a:endParaRPr lang="en-US" sz="3200" dirty="0">
              <a:latin typeface="Castellar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137"/>
            <a:ext cx="8610600" cy="6482981"/>
          </a:xfrm>
        </p:spPr>
      </p:pic>
    </p:spTree>
    <p:extLst>
      <p:ext uri="{BB962C8B-B14F-4D97-AF65-F5344CB8AC3E}">
        <p14:creationId xmlns:p14="http://schemas.microsoft.com/office/powerpoint/2010/main" val="1476460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/>
          <p:cNvSpPr>
            <a:spLocks noGrp="1"/>
          </p:cNvSpPr>
          <p:nvPr>
            <p:ph type="title"/>
          </p:nvPr>
        </p:nvSpPr>
        <p:spPr>
          <a:xfrm>
            <a:off x="1143001" y="133162"/>
            <a:ext cx="7467599" cy="1064839"/>
          </a:xfrm>
        </p:spPr>
        <p:txBody>
          <a:bodyPr>
            <a:noAutofit/>
          </a:bodyPr>
          <a:lstStyle/>
          <a:p>
            <a:r>
              <a:rPr lang="en-US" altLang="en-US" b="1" dirty="0"/>
              <a:t>Split Work into Smaller Batches</a:t>
            </a:r>
          </a:p>
        </p:txBody>
      </p:sp>
      <p:pic>
        <p:nvPicPr>
          <p:cNvPr id="1026" name="Picture 2" descr="Motorcycle lane filtering: faster and safer for riders, plus it makes the journey quicker for everyone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8" b="-10911"/>
          <a:stretch/>
        </p:blipFill>
        <p:spPr bwMode="auto">
          <a:xfrm>
            <a:off x="0" y="1371600"/>
            <a:ext cx="9104662" cy="614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75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79388" y="0"/>
            <a:ext cx="8799149" cy="1120775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b="1" dirty="0">
                <a:latin typeface="Verdana" pitchFamily="34" charset="0"/>
              </a:rPr>
              <a:t>Sprint 4</a:t>
            </a:r>
            <a:r>
              <a:rPr lang="en-US" altLang="en-US" b="1" dirty="0" smtClean="0">
                <a:latin typeface="Verdana" pitchFamily="34" charset="0"/>
              </a:rPr>
              <a:t>: Continuous Delivery.</a:t>
            </a:r>
            <a:endParaRPr lang="en-US" altLang="en-US" b="1" dirty="0">
              <a:latin typeface="Verdana" pitchFamily="34" charset="0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sz="quarter" idx="1"/>
          </p:nvPr>
        </p:nvSpPr>
        <p:spPr>
          <a:xfrm>
            <a:off x="179388" y="2521346"/>
            <a:ext cx="4392612" cy="2667793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 </a:t>
            </a:r>
            <a:r>
              <a:rPr lang="en-US" sz="2400" b="1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batch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sizes.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Simplify </a:t>
            </a:r>
            <a:r>
              <a:rPr lang="en-US" sz="2400" b="1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deployment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 </a:t>
            </a:r>
            <a:r>
              <a:rPr lang="en-US" sz="2400" b="1" dirty="0" smtClean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Continuous Delivery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value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05" y="1600200"/>
            <a:ext cx="4106911" cy="39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8001000" cy="99060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atin typeface="Verdana" charset="0"/>
                <a:ea typeface="Verdana" charset="0"/>
                <a:cs typeface="Verdana" charset="0"/>
              </a:rPr>
              <a:t>Fishbowl Debriefing</a:t>
            </a:r>
            <a:endParaRPr lang="en-US" sz="6000" b="1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8" y="2099101"/>
            <a:ext cx="3327400" cy="325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027136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342900" indent="-342900">
              <a:buAutoNum type="arabicPeriod"/>
            </a:pP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1"/>
          </p:nvPr>
        </p:nvSpPr>
        <p:spPr>
          <a:xfrm>
            <a:off x="3602383" y="1623464"/>
            <a:ext cx="5316951" cy="4169597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b="1" dirty="0" smtClean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Five chairs.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b="1" dirty="0" smtClean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is always empty as an invitation.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b="1" dirty="0" smtClean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Anyone can join.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b="1" dirty="0" smtClean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people in fishbowl can talk.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304800"/>
            <a:ext cx="3810000" cy="1905000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b="1" cap="none" dirty="0">
                <a:solidFill>
                  <a:srgbClr val="F7850D"/>
                </a:solidFill>
              </a:rPr>
              <a:t>2016 </a:t>
            </a:r>
            <a:r>
              <a:rPr lang="en-US" altLang="en-US" b="1" cap="none" dirty="0"/>
              <a:t>- No Longer For Unicorns Only…</a:t>
            </a:r>
            <a:endParaRPr lang="en-US" b="1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34"/>
            <a:ext cx="5334000" cy="400050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8" y="4762668"/>
            <a:ext cx="947737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1" b="28526"/>
          <a:stretch>
            <a:fillRect/>
          </a:stretch>
        </p:blipFill>
        <p:spPr bwMode="auto">
          <a:xfrm>
            <a:off x="2640842" y="5414100"/>
            <a:ext cx="15525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15" y="4853949"/>
            <a:ext cx="155992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://www.logoeps.com/wp-content/uploads/2011/08/flickr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410200"/>
            <a:ext cx="10668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57908" y="2474416"/>
            <a:ext cx="31336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Macy’s, Nordstrom,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GE Capital, Disney,</a:t>
            </a:r>
          </a:p>
          <a:p>
            <a:pPr lvl="0"/>
            <a:r>
              <a:rPr lang="en-US" sz="2400" dirty="0">
                <a:solidFill>
                  <a:srgbClr val="F7850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 Department of Homeland Security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IBM, Microsoft,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Barclays Capital,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Capital One, </a:t>
            </a:r>
          </a:p>
          <a:p>
            <a:pPr lvl="0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Target, Walmart…</a:t>
            </a:r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230" y="4224878"/>
            <a:ext cx="53147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000" dirty="0">
                <a:solidFill>
                  <a:srgbClr val="F7850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2009 - 		2011</a:t>
            </a:r>
            <a:endParaRPr lang="en-US" sz="3000" dirty="0">
              <a:solidFill>
                <a:srgbClr val="F7850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7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975"/>
          </a:xfrm>
        </p:spPr>
        <p:txBody>
          <a:bodyPr anchor="ctr"/>
          <a:lstStyle/>
          <a:p>
            <a:pPr algn="ctr"/>
            <a:r>
              <a:rPr lang="en-US" altLang="en-US" b="1" dirty="0">
                <a:latin typeface="Verdana" pitchFamily="34" charset="0"/>
              </a:rPr>
              <a:t>Recommended Reading: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55" y="3689117"/>
            <a:ext cx="1714891" cy="235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3166"/>
          <a:stretch>
            <a:fillRect/>
          </a:stretch>
        </p:blipFill>
        <p:spPr bwMode="auto">
          <a:xfrm>
            <a:off x="2667000" y="1168886"/>
            <a:ext cx="1595685" cy="2358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9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/>
          <a:stretch>
            <a:fillRect/>
          </a:stretch>
        </p:blipFill>
        <p:spPr bwMode="auto">
          <a:xfrm>
            <a:off x="5897979" y="3676324"/>
            <a:ext cx="1722438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9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60" y="3702563"/>
            <a:ext cx="1592262" cy="232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09" y="1122866"/>
            <a:ext cx="1714891" cy="23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2"/>
          <p:cNvSpPr>
            <a:spLocks noGrp="1"/>
          </p:cNvSpPr>
          <p:nvPr>
            <p:ph type="title"/>
          </p:nvPr>
        </p:nvSpPr>
        <p:spPr>
          <a:xfrm>
            <a:off x="0" y="-22225"/>
            <a:ext cx="9144000" cy="1252538"/>
          </a:xfrm>
        </p:spPr>
        <p:txBody>
          <a:bodyPr anchor="ctr"/>
          <a:lstStyle/>
          <a:p>
            <a:pPr algn="ctr"/>
            <a:r>
              <a:rPr lang="en-US" altLang="en-US" b="1" dirty="0">
                <a:latin typeface="Verdana" pitchFamily="34" charset="0"/>
              </a:rPr>
              <a:t>Links and 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066800"/>
            <a:ext cx="8139112" cy="4608512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indent="0">
              <a:buNone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https://www.getchef.com/blog/2010/07/16/what-devops-means-to-me/</a:t>
            </a:r>
          </a:p>
          <a:p>
            <a:pPr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https://puppet.com/resources/white-paper/2016-state-of-devops-report</a:t>
            </a:r>
          </a:p>
          <a:p>
            <a:pPr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https://blog.newrelic.com/2014/05/16/devops-name/</a:t>
            </a:r>
          </a:p>
          <a:p>
            <a:pPr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http://continuousdelivery.com/</a:t>
            </a:r>
          </a:p>
          <a:p>
            <a:pPr>
              <a:buFontTx/>
              <a:buChar char="-"/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pixabay.com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</a:p>
          <a:p>
            <a:pPr>
              <a:buFontTx/>
              <a:buChar char="-"/>
              <a:defRPr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vectorcharacters.net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</a:p>
          <a:p>
            <a:pPr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9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576813" y="2651515"/>
            <a:ext cx="4107139" cy="3508272"/>
            <a:chOff x="4261631" y="2514600"/>
            <a:chExt cx="4880791" cy="3885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55" y="2514600"/>
              <a:ext cx="2145367" cy="2260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3327806"/>
              <a:ext cx="2145367" cy="22601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631" y="4140146"/>
              <a:ext cx="2145367" cy="226014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314" y="3679919"/>
            <a:ext cx="1208166" cy="12984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10400" y="5867400"/>
            <a:ext cx="1814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78019"/>
                </a:solidFill>
              </a:rPr>
              <a:t>Ops Team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230">
            <a:off x="6658411" y="4437839"/>
            <a:ext cx="1208165" cy="12984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27562">
            <a:off x="6871586" y="4807486"/>
            <a:ext cx="1207008" cy="12972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644">
            <a:off x="6212326" y="3051542"/>
            <a:ext cx="1207008" cy="1297203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87625" y="228600"/>
            <a:ext cx="6986838" cy="990600"/>
          </a:xfrm>
        </p:spPr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b="1" dirty="0">
                <a:ea typeface="Verdana" panose="020B0604030504040204" pitchFamily="34" charset="0"/>
                <a:cs typeface="Verdana" panose="020B0604030504040204" pitchFamily="34" charset="0"/>
              </a:rPr>
              <a:t>Scrum Team: Focus on </a:t>
            </a:r>
            <a:r>
              <a:rPr lang="en-US" sz="4800" b="1" dirty="0">
                <a:solidFill>
                  <a:srgbClr val="F7850D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Delivery </a:t>
            </a:r>
            <a:r>
              <a:rPr lang="en-US" sz="4800" b="1" dirty="0"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en-US" sz="4800" b="1" dirty="0">
                <a:solidFill>
                  <a:srgbClr val="F7850D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Speed</a:t>
            </a:r>
          </a:p>
        </p:txBody>
      </p:sp>
      <p:pic>
        <p:nvPicPr>
          <p:cNvPr id="27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>
            <a:fillRect/>
          </a:stretch>
        </p:blipFill>
        <p:spPr bwMode="auto">
          <a:xfrm>
            <a:off x="8408416" y="3679919"/>
            <a:ext cx="310401" cy="128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56"/>
          <a:stretch>
            <a:fillRect/>
          </a:stretch>
        </p:blipFill>
        <p:spPr bwMode="auto">
          <a:xfrm>
            <a:off x="8724068" y="4756431"/>
            <a:ext cx="305256" cy="121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1" r="23479"/>
          <a:stretch>
            <a:fillRect/>
          </a:stretch>
        </p:blipFill>
        <p:spPr bwMode="auto">
          <a:xfrm>
            <a:off x="8710057" y="3505200"/>
            <a:ext cx="368658" cy="120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338">
            <a:off x="7657422" y="4497892"/>
            <a:ext cx="1207008" cy="12972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6" y="1371019"/>
            <a:ext cx="5716103" cy="34543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4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0993" y="1676400"/>
            <a:ext cx="6755607" cy="3048000"/>
            <a:chOff x="4261631" y="2514600"/>
            <a:chExt cx="4880791" cy="3885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55" y="2514600"/>
              <a:ext cx="2145367" cy="2260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3327806"/>
              <a:ext cx="2145367" cy="22601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631" y="4140146"/>
              <a:ext cx="2145367" cy="226014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06" y="4689053"/>
            <a:ext cx="4185493" cy="2092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1568" y="4613835"/>
            <a:ext cx="5278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Pager Duty 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On-call support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Upgrades</a:t>
            </a:r>
          </a:p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 Patching</a:t>
            </a:r>
          </a:p>
          <a:p>
            <a:pPr algn="ctr"/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Backups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1991">
            <a:off x="2848008" y="2219888"/>
            <a:ext cx="1208166" cy="12984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15" y="2931235"/>
            <a:ext cx="1208166" cy="12984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38400"/>
            <a:ext cx="1208166" cy="12984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74" y="3303991"/>
            <a:ext cx="1208166" cy="12984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91" y="3472445"/>
            <a:ext cx="1208166" cy="1298448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990600"/>
          </a:xfrm>
        </p:spPr>
        <p:txBody>
          <a:bodyPr anchor="ctr">
            <a:noAutofit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b="1" dirty="0"/>
              <a:t>Ops Team: Focus on </a:t>
            </a:r>
            <a:r>
              <a:rPr lang="en-US" sz="4800" b="1" dirty="0">
                <a:solidFill>
                  <a:srgbClr val="F7850D"/>
                </a:solidFill>
              </a:rPr>
              <a:t>Stability</a:t>
            </a:r>
            <a:r>
              <a:rPr lang="en-US" sz="4800" b="1" dirty="0"/>
              <a:t> and </a:t>
            </a:r>
            <a:r>
              <a:rPr lang="en-US" sz="4800" b="1" dirty="0">
                <a:solidFill>
                  <a:srgbClr val="F7850D"/>
                </a:solidFill>
              </a:rPr>
              <a:t>Reliability</a:t>
            </a:r>
            <a:r>
              <a:rPr lang="en-US" sz="4800" b="1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6" y="1250637"/>
            <a:ext cx="2678141" cy="1618475"/>
          </a:xfrm>
          <a:prstGeom prst="rect">
            <a:avLst/>
          </a:prstGeom>
        </p:spPr>
      </p:pic>
      <p:pic>
        <p:nvPicPr>
          <p:cNvPr id="20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>
            <a:fillRect/>
          </a:stretch>
        </p:blipFill>
        <p:spPr bwMode="auto">
          <a:xfrm>
            <a:off x="7620000" y="1791696"/>
            <a:ext cx="654500" cy="270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56"/>
          <a:stretch>
            <a:fillRect/>
          </a:stretch>
        </p:blipFill>
        <p:spPr bwMode="auto">
          <a:xfrm>
            <a:off x="6858000" y="1983668"/>
            <a:ext cx="734387" cy="293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1" r="23479"/>
          <a:stretch>
            <a:fillRect/>
          </a:stretch>
        </p:blipFill>
        <p:spPr bwMode="auto">
          <a:xfrm>
            <a:off x="8273043" y="2438400"/>
            <a:ext cx="800679" cy="262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58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02790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</a:rPr>
              <a:t>Misalignment of Goals</a:t>
            </a:r>
            <a:endParaRPr lang="en-US" sz="4800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19200" y="1447800"/>
          <a:ext cx="6477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4" y="1315207"/>
            <a:ext cx="653286" cy="180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5"/>
          <a:stretch>
            <a:fillRect/>
          </a:stretch>
        </p:blipFill>
        <p:spPr bwMode="auto">
          <a:xfrm>
            <a:off x="7060891" y="4418805"/>
            <a:ext cx="443576" cy="183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1315208"/>
            <a:ext cx="495148" cy="18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982" y="1315207"/>
            <a:ext cx="446317" cy="180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56"/>
          <a:stretch>
            <a:fillRect/>
          </a:stretch>
        </p:blipFill>
        <p:spPr bwMode="auto">
          <a:xfrm>
            <a:off x="6527491" y="4534693"/>
            <a:ext cx="424185" cy="169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1" r="23479"/>
          <a:stretch>
            <a:fillRect/>
          </a:stretch>
        </p:blipFill>
        <p:spPr bwMode="auto">
          <a:xfrm>
            <a:off x="6019800" y="4534693"/>
            <a:ext cx="523565" cy="171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443704"/>
            <a:ext cx="1343576" cy="173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1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6" r="19899"/>
          <a:stretch/>
        </p:blipFill>
        <p:spPr bwMode="auto">
          <a:xfrm>
            <a:off x="304800" y="304800"/>
            <a:ext cx="854519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7"/>
          <a:stretch/>
        </p:blipFill>
        <p:spPr bwMode="auto">
          <a:xfrm>
            <a:off x="381000" y="3124200"/>
            <a:ext cx="812062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048000"/>
            <a:ext cx="831474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" r="-2" b="-2306"/>
          <a:stretch>
            <a:fillRect/>
          </a:stretch>
        </p:blipFill>
        <p:spPr bwMode="auto">
          <a:xfrm>
            <a:off x="7924800" y="228600"/>
            <a:ext cx="81019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286000"/>
            <a:ext cx="7258295" cy="1027907"/>
          </a:xfrm>
        </p:spPr>
        <p:txBody>
          <a:bodyPr>
            <a:noAutofit/>
          </a:bodyPr>
          <a:lstStyle/>
          <a:p>
            <a:r>
              <a:rPr lang="en-US" b="1" dirty="0" smtClean="0"/>
              <a:t>Chocolate, LEGO and Scrum </a:t>
            </a:r>
            <a:br>
              <a:rPr lang="en-US" b="1" dirty="0" smtClean="0"/>
            </a:br>
            <a:r>
              <a:rPr lang="en-US" b="1" dirty="0" smtClean="0"/>
              <a:t>Role Playing Game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822" y="5897880"/>
            <a:ext cx="9138178" cy="45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04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3"/>
          <p:cNvSpPr>
            <a:spLocks noGrp="1"/>
          </p:cNvSpPr>
          <p:nvPr>
            <p:ph type="title"/>
          </p:nvPr>
        </p:nvSpPr>
        <p:spPr>
          <a:xfrm>
            <a:off x="1371600" y="191293"/>
            <a:ext cx="6934200" cy="1027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b="1" dirty="0"/>
              <a:t>Pick Your Role and Meet Your Team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1" b="6001"/>
          <a:stretch/>
        </p:blipFill>
        <p:spPr>
          <a:xfrm>
            <a:off x="1221317" y="1447800"/>
            <a:ext cx="6701366" cy="4343400"/>
          </a:xfrm>
        </p:spPr>
      </p:pic>
    </p:spTree>
    <p:extLst>
      <p:ext uri="{BB962C8B-B14F-4D97-AF65-F5344CB8AC3E}">
        <p14:creationId xmlns:p14="http://schemas.microsoft.com/office/powerpoint/2010/main" val="289125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138218" y="5029200"/>
            <a:ext cx="9043881" cy="102790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4800" b="1" dirty="0">
                <a:solidFill>
                  <a:srgbClr val="F7850D"/>
                </a:solidFill>
              </a:rPr>
              <a:t>What Will You Build? </a:t>
            </a:r>
            <a:br>
              <a:rPr lang="en-US" altLang="en-US" sz="4800" b="1" dirty="0">
                <a:solidFill>
                  <a:srgbClr val="F7850D"/>
                </a:solidFill>
              </a:rPr>
            </a:br>
            <a:r>
              <a:rPr lang="en-US" altLang="en-US" sz="4800" b="1" dirty="0">
                <a:solidFill>
                  <a:srgbClr val="F7850D"/>
                </a:solidFill>
              </a:rPr>
              <a:t>Ask the Business Team!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304800"/>
            <a:ext cx="8534400" cy="4343400"/>
          </a:xfrm>
          <a:prstGeom prst="rect">
            <a:avLst/>
          </a:prstGeom>
        </p:spPr>
      </p:pic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81545"/>
            <a:ext cx="2590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2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6703</TotalTime>
  <Words>577</Words>
  <Application>Microsoft Macintosh PowerPoint</Application>
  <PresentationFormat>On-screen Show (4:3)</PresentationFormat>
  <Paragraphs>153</Paragraphs>
  <Slides>36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Arial Unicode MS</vt:lpstr>
      <vt:lpstr>Britannic Bold</vt:lpstr>
      <vt:lpstr>Calibri</vt:lpstr>
      <vt:lpstr>Castellar</vt:lpstr>
      <vt:lpstr>Franklin Gothic Book</vt:lpstr>
      <vt:lpstr>MS PGothic</vt:lpstr>
      <vt:lpstr>ＭＳ Ｐゴシック</vt:lpstr>
      <vt:lpstr>Myriad Pro</vt:lpstr>
      <vt:lpstr>Perpetua</vt:lpstr>
      <vt:lpstr>Times New Roman</vt:lpstr>
      <vt:lpstr>Verdana</vt:lpstr>
      <vt:lpstr>Wingdings</vt:lpstr>
      <vt:lpstr>Wingdings 2</vt:lpstr>
      <vt:lpstr>Arial</vt:lpstr>
      <vt:lpstr>Equity</vt:lpstr>
      <vt:lpstr>Chocolate, Lego, Scrum Game Gamemaster Slides</vt:lpstr>
      <vt:lpstr>Turn and Talk</vt:lpstr>
      <vt:lpstr>Your Introduction</vt:lpstr>
      <vt:lpstr>Scrum Team: Focus on Delivery and Speed</vt:lpstr>
      <vt:lpstr>Ops Team: Focus on Stability and Reliability </vt:lpstr>
      <vt:lpstr>Misalignment of Goals</vt:lpstr>
      <vt:lpstr>Chocolate, LEGO and Scrum  Role Playing Game</vt:lpstr>
      <vt:lpstr>Pick Your Role and Meet Your Team</vt:lpstr>
      <vt:lpstr>What Will You Build?  Ask the Business Team!</vt:lpstr>
      <vt:lpstr>PowerPoint Presentation</vt:lpstr>
      <vt:lpstr>Dev Team Builds a Product</vt:lpstr>
      <vt:lpstr>Release Engineer Builds a Deployment Package</vt:lpstr>
      <vt:lpstr>PowerPoint Presentation</vt:lpstr>
      <vt:lpstr>Sprint 1: Cyclical Value Delivery With Scrum</vt:lpstr>
      <vt:lpstr>What Will You Change For Sprint 2?</vt:lpstr>
      <vt:lpstr>Sprint 2: Optimizing the Scrum Team</vt:lpstr>
      <vt:lpstr>How Was  Sprint 2  For Your Team?</vt:lpstr>
      <vt:lpstr>10 min Break</vt:lpstr>
      <vt:lpstr>PowerPoint Presentation</vt:lpstr>
      <vt:lpstr>DevOps: Increased Speed </vt:lpstr>
      <vt:lpstr>DevOps: Increased Stability </vt:lpstr>
      <vt:lpstr>DevOps</vt:lpstr>
      <vt:lpstr>Ready for DevOps?  How Do You</vt:lpstr>
      <vt:lpstr>Optimize Your Flow</vt:lpstr>
      <vt:lpstr>Theory of Constraints in action</vt:lpstr>
      <vt:lpstr>Enable Dev and Ops Collaboration</vt:lpstr>
      <vt:lpstr>Sprint 3: DevOps  Transformation.</vt:lpstr>
      <vt:lpstr>How Was  Sprint 3  For Your Team?</vt:lpstr>
      <vt:lpstr>PowerPoint Presentation</vt:lpstr>
      <vt:lpstr>PowerPoint Presentation</vt:lpstr>
      <vt:lpstr>Split Work into Smaller Batches</vt:lpstr>
      <vt:lpstr>Sprint 4: Continuous Delivery.</vt:lpstr>
      <vt:lpstr>Fishbowl Debriefing</vt:lpstr>
      <vt:lpstr>2016 - No Longer For Unicorns Only…</vt:lpstr>
      <vt:lpstr>Recommended Reading:</vt:lpstr>
      <vt:lpstr>Links and Credits</vt:lpstr>
    </vt:vector>
  </TitlesOfParts>
  <Company>Hewlett-Packard Company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DevOps with a simulation game</dc:subject>
  <dc:creator>Dana Pylayeva</dc:creator>
  <cp:keywords>DevOps;Scrum;LEGO;Agile Game</cp:keywords>
  <cp:lastModifiedBy>Dana Pylayeva</cp:lastModifiedBy>
  <cp:revision>347</cp:revision>
  <dcterms:created xsi:type="dcterms:W3CDTF">2015-11-03T03:18:42Z</dcterms:created>
  <dcterms:modified xsi:type="dcterms:W3CDTF">2016-12-05T02:27:08Z</dcterms:modified>
</cp:coreProperties>
</file>